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8"/>
  </p:notesMasterIdLst>
  <p:sldIdLst>
    <p:sldId id="256"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h1PitNmAo99Jwi8xxFOkNPLIbRb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8"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428e0346a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0428e0346a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 don’t know about you guys but often when I see the words public keys I think about things like SSH keys and encryption keys but in this case what I am actually referring to are common keys that are used within the public domain. Often times these are on a lot of different items but because they are not things that you interact with on a daily basis or things that you even have to think about you don’t really notice them. </a:t>
            </a:r>
            <a:endParaRPr/>
          </a:p>
          <a:p>
            <a:pPr marL="0" lvl="0" indent="0" algn="l" rtl="0">
              <a:spcBef>
                <a:spcPts val="0"/>
              </a:spcBef>
              <a:spcAft>
                <a:spcPts val="0"/>
              </a:spcAft>
              <a:buNone/>
            </a:pPr>
            <a:endParaRPr/>
          </a:p>
          <a:p>
            <a:pPr marL="0" lvl="0" indent="0" algn="l" rtl="0">
              <a:spcBef>
                <a:spcPts val="0"/>
              </a:spcBef>
              <a:spcAft>
                <a:spcPts val="0"/>
              </a:spcAft>
              <a:buNone/>
            </a:pPr>
            <a:r>
              <a:rPr lang="en-GB"/>
              <a:t>Over the course of the next few slides I am going to show you a series of different keyholes that are all over the place while you are out and about. The bad thing about these locks is that getting the keys for them are extremely easy and are not even that expensive to buy.</a:t>
            </a:r>
            <a:endParaRPr/>
          </a:p>
        </p:txBody>
      </p:sp>
      <p:sp>
        <p:nvSpPr>
          <p:cNvPr id="256" name="Google Shape;256;g20428e0346a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428e0346a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0428e0346a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Looking at the image some of you might know where this is.</a:t>
            </a:r>
            <a:endParaRPr/>
          </a:p>
        </p:txBody>
      </p:sp>
      <p:sp>
        <p:nvSpPr>
          <p:cNvPr id="263" name="Google Shape;263;g20428e0346a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0428e0346a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0428e0346a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When it comes to locks there are some well known tools that you can get in order to help you. As DMU Hackers we actually own some locks and some lock picking sets that you can have a little bit of a go with. But a lot of locks are based on a prongs that the key moves in a certain order as it is placed into the slot. What these lock picking sets allow you to do is use this knowledge to your advantage, so long as the hit the prongs you can unlock the lock. Some people are so efficient with theses sets that it wouldn’t surprise me if they could get into anywhere.</a:t>
            </a:r>
            <a:endParaRPr/>
          </a:p>
          <a:p>
            <a:pPr marL="0" lvl="0" indent="0" algn="l" rtl="0">
              <a:spcBef>
                <a:spcPts val="0"/>
              </a:spcBef>
              <a:spcAft>
                <a:spcPts val="0"/>
              </a:spcAft>
              <a:buNone/>
            </a:pPr>
            <a:endParaRPr/>
          </a:p>
          <a:p>
            <a:pPr marL="0" lvl="0" indent="0" algn="l" rtl="0">
              <a:spcBef>
                <a:spcPts val="0"/>
              </a:spcBef>
              <a:spcAft>
                <a:spcPts val="0"/>
              </a:spcAft>
              <a:buNone/>
            </a:pPr>
            <a:r>
              <a:rPr lang="en-GB"/>
              <a:t>A good example of someone who is good at picking locks is Lock Picking Lawyer who if you are interested in I would recommend you take a look at their YouTube channel.</a:t>
            </a:r>
            <a:endParaRPr/>
          </a:p>
        </p:txBody>
      </p:sp>
      <p:sp>
        <p:nvSpPr>
          <p:cNvPr id="271" name="Google Shape;271;g20428e0346a_0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0428e0346a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0428e0346a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This is the easiest way out of all the different ones that I have listed so far, or at least I feel that way. The problem with people, especially people in the UK, is that we are not ones for confrontation meaning that a lot of the time we just leave people to their own stuff without getting in the way. Knowing this can be used to your advantage, especially if you dress the part.</a:t>
            </a:r>
            <a:endParaRPr/>
          </a:p>
          <a:p>
            <a:pPr marL="0" lvl="0" indent="0" algn="l" rtl="0">
              <a:spcBef>
                <a:spcPts val="0"/>
              </a:spcBef>
              <a:spcAft>
                <a:spcPts val="0"/>
              </a:spcAft>
              <a:buNone/>
            </a:pPr>
            <a:endParaRPr/>
          </a:p>
          <a:p>
            <a:pPr marL="0" lvl="0" indent="0" algn="l" rtl="0">
              <a:spcBef>
                <a:spcPts val="0"/>
              </a:spcBef>
              <a:spcAft>
                <a:spcPts val="0"/>
              </a:spcAft>
              <a:buNone/>
            </a:pPr>
            <a:r>
              <a:rPr lang="en-GB"/>
              <a:t>Just a quick question out of everyone here who scanned their university ID on all the doors as they came in? Who let someone follow in behind them after they had badged in the door? </a:t>
            </a:r>
            <a:endParaRPr/>
          </a:p>
          <a:p>
            <a:pPr marL="0" lvl="0" indent="0" algn="l" rtl="0">
              <a:spcBef>
                <a:spcPts val="0"/>
              </a:spcBef>
              <a:spcAft>
                <a:spcPts val="0"/>
              </a:spcAft>
              <a:buNone/>
            </a:pPr>
            <a:endParaRPr/>
          </a:p>
          <a:p>
            <a:pPr marL="0" lvl="0" indent="0" algn="l" rtl="0">
              <a:spcBef>
                <a:spcPts val="0"/>
              </a:spcBef>
              <a:spcAft>
                <a:spcPts val="0"/>
              </a:spcAft>
              <a:buNone/>
            </a:pPr>
            <a:r>
              <a:rPr lang="en-GB"/>
              <a:t>Everyone in this room looks like a university student so as you are playing the part it is more likely that people are going to let you in. Another good example would be carrying a stack of books with a coffee mug on top. Someone is more likely to hold open the door for you and let you in as they see that you don’t have hands free, in that moment it doesn’t even occur to the other person that you might not have access to that given area.</a:t>
            </a:r>
            <a:endParaRPr/>
          </a:p>
          <a:p>
            <a:pPr marL="0" lvl="0" indent="0" algn="l" rtl="0">
              <a:spcBef>
                <a:spcPts val="0"/>
              </a:spcBef>
              <a:spcAft>
                <a:spcPts val="0"/>
              </a:spcAft>
              <a:buNone/>
            </a:pPr>
            <a:endParaRPr/>
          </a:p>
          <a:p>
            <a:pPr marL="0" lvl="0" indent="0" algn="l" rtl="0">
              <a:spcBef>
                <a:spcPts val="0"/>
              </a:spcBef>
              <a:spcAft>
                <a:spcPts val="0"/>
              </a:spcAft>
              <a:buNone/>
            </a:pPr>
            <a:r>
              <a:rPr lang="en-GB"/>
              <a:t>Understanding the little bits about people act and behave can play to your aid if you know it well enough, being able to use this to your advantage can often allow you to get into places that you aren’t supposed to be just because you look like you are supposed to be there.</a:t>
            </a:r>
            <a:endParaRPr/>
          </a:p>
          <a:p>
            <a:pPr marL="0" lvl="0" indent="0" algn="l" rtl="0">
              <a:spcBef>
                <a:spcPts val="0"/>
              </a:spcBef>
              <a:spcAft>
                <a:spcPts val="0"/>
              </a:spcAft>
              <a:buNone/>
            </a:pPr>
            <a:endParaRPr/>
          </a:p>
          <a:p>
            <a:pPr marL="0" lvl="0" indent="0" algn="l" rtl="0">
              <a:spcBef>
                <a:spcPts val="0"/>
              </a:spcBef>
              <a:spcAft>
                <a:spcPts val="0"/>
              </a:spcAft>
              <a:buNone/>
            </a:pPr>
            <a:r>
              <a:rPr lang="en-GB"/>
              <a:t>Out of the two images on the screen who looks like they should be there more?</a:t>
            </a:r>
            <a:endParaRPr/>
          </a:p>
        </p:txBody>
      </p:sp>
      <p:sp>
        <p:nvSpPr>
          <p:cNvPr id="280" name="Google Shape;280;g20428e0346a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0428e0346a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0428e0346a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20428e0346a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0428e0346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0428e0346a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20428e0346a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66" name="Google Shape;1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0428e0346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0428e0346a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0428e0346a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0428e0346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0428e0346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What is physical security?  Well as it says on the powerpoint physical security is the ‘task of protecting assets from compromise/harm’. Assets meaning what? </a:t>
            </a:r>
            <a:endParaRPr/>
          </a:p>
          <a:p>
            <a:pPr marL="457200" lvl="0" indent="-317500" algn="l" rtl="0">
              <a:spcBef>
                <a:spcPts val="0"/>
              </a:spcBef>
              <a:spcAft>
                <a:spcPts val="0"/>
              </a:spcAft>
              <a:buSzPts val="1400"/>
              <a:buChar char="●"/>
            </a:pPr>
            <a:r>
              <a:rPr lang="en-GB"/>
              <a:t>People</a:t>
            </a:r>
            <a:endParaRPr/>
          </a:p>
          <a:p>
            <a:pPr marL="457200" lvl="0" indent="-317500" algn="l" rtl="0">
              <a:spcBef>
                <a:spcPts val="0"/>
              </a:spcBef>
              <a:spcAft>
                <a:spcPts val="0"/>
              </a:spcAft>
              <a:buSzPts val="1400"/>
              <a:buChar char="●"/>
            </a:pPr>
            <a:r>
              <a:rPr lang="en-GB"/>
              <a:t>Information</a:t>
            </a:r>
            <a:endParaRPr/>
          </a:p>
          <a:p>
            <a:pPr marL="457200" lvl="0" indent="-317500" algn="l" rtl="0">
              <a:spcBef>
                <a:spcPts val="0"/>
              </a:spcBef>
              <a:spcAft>
                <a:spcPts val="0"/>
              </a:spcAft>
              <a:buSzPts val="1400"/>
              <a:buChar char="●"/>
            </a:pPr>
            <a:r>
              <a:rPr lang="en-GB"/>
              <a:t>Hardware</a:t>
            </a:r>
            <a:endParaRPr/>
          </a:p>
          <a:p>
            <a:pPr marL="457200" lvl="0" indent="-317500" algn="l" rtl="0">
              <a:spcBef>
                <a:spcPts val="0"/>
              </a:spcBef>
              <a:spcAft>
                <a:spcPts val="0"/>
              </a:spcAft>
              <a:buSzPts val="1400"/>
              <a:buChar char="●"/>
            </a:pPr>
            <a:r>
              <a:rPr lang="en-GB"/>
              <a:t>Software</a:t>
            </a:r>
            <a:endParaRPr/>
          </a:p>
          <a:p>
            <a:pPr marL="0" lvl="0" indent="0" algn="l" rtl="0">
              <a:spcBef>
                <a:spcPts val="0"/>
              </a:spcBef>
              <a:spcAft>
                <a:spcPts val="0"/>
              </a:spcAft>
              <a:buNone/>
            </a:pPr>
            <a:r>
              <a:rPr lang="en-GB"/>
              <a:t>And the methods used to keep such things safe vary from simple door locks to giant gates with security cameras on every corner. It all depends on how valuable things are deemed. </a:t>
            </a:r>
            <a:endParaRPr/>
          </a:p>
          <a:p>
            <a:pPr marL="0" lvl="0" indent="0" algn="l" rtl="0">
              <a:spcBef>
                <a:spcPts val="0"/>
              </a:spcBef>
              <a:spcAft>
                <a:spcPts val="0"/>
              </a:spcAft>
              <a:buNone/>
            </a:pPr>
            <a:endParaRPr/>
          </a:p>
          <a:p>
            <a:pPr marL="0" lvl="0" indent="0" algn="l" rtl="0">
              <a:spcBef>
                <a:spcPts val="0"/>
              </a:spcBef>
              <a:spcAft>
                <a:spcPts val="0"/>
              </a:spcAft>
              <a:buNone/>
            </a:pPr>
            <a:r>
              <a:rPr lang="en-GB"/>
              <a:t>We all have examples of physical security on us right now as most of us (hopefully all of us) used our university provided ID cards to enter this room. While it may seem like a small thing it is one of many different ways that help keep things secure. </a:t>
            </a:r>
            <a:endParaRPr/>
          </a:p>
        </p:txBody>
      </p:sp>
      <p:sp>
        <p:nvSpPr>
          <p:cNvPr id="202" name="Google Shape;202;g20428e0346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0428e0346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0428e0346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When it comes to making sure that a building is secure there are many different steps that you can take. As you will have seen of the previous slide there is a myriad of ways that you can “secure” somewhere but one thing you need to make sure is that the security doesn’t get in the way of people doing their jobs. </a:t>
            </a:r>
            <a:endParaRPr/>
          </a:p>
          <a:p>
            <a:pPr marL="0" lvl="0" indent="0" algn="l" rtl="0">
              <a:spcBef>
                <a:spcPts val="0"/>
              </a:spcBef>
              <a:spcAft>
                <a:spcPts val="0"/>
              </a:spcAft>
              <a:buNone/>
            </a:pPr>
            <a:endParaRPr/>
          </a:p>
          <a:p>
            <a:pPr marL="0" lvl="0" indent="0" algn="l" rtl="0">
              <a:spcBef>
                <a:spcPts val="0"/>
              </a:spcBef>
              <a:spcAft>
                <a:spcPts val="0"/>
              </a:spcAft>
              <a:buNone/>
            </a:pPr>
            <a:r>
              <a:rPr lang="en-GB"/>
              <a:t>What do you think the best security measure for a building to have is? (Audience Question)</a:t>
            </a:r>
            <a:endParaRPr/>
          </a:p>
          <a:p>
            <a:pPr marL="0" lvl="0" indent="0" algn="l" rtl="0">
              <a:spcBef>
                <a:spcPts val="0"/>
              </a:spcBef>
              <a:spcAft>
                <a:spcPts val="0"/>
              </a:spcAft>
              <a:buNone/>
            </a:pPr>
            <a:endParaRPr/>
          </a:p>
          <a:p>
            <a:pPr marL="0" lvl="0" indent="0" algn="l" rtl="0">
              <a:spcBef>
                <a:spcPts val="0"/>
              </a:spcBef>
              <a:spcAft>
                <a:spcPts val="0"/>
              </a:spcAft>
              <a:buNone/>
            </a:pPr>
            <a:r>
              <a:rPr lang="en-GB"/>
              <a:t>Planning what security measures you will have is a big part for this, if you do not plan out how each level of security will come together then it is very likely that things will not go the way that you want them. Key things to consider when planning physical security:</a:t>
            </a:r>
            <a:endParaRPr/>
          </a:p>
          <a:p>
            <a:pPr marL="457200" lvl="0" indent="-317500" algn="l" rtl="0">
              <a:spcBef>
                <a:spcPts val="0"/>
              </a:spcBef>
              <a:spcAft>
                <a:spcPts val="0"/>
              </a:spcAft>
              <a:buSzPts val="1400"/>
              <a:buChar char="●"/>
            </a:pPr>
            <a:r>
              <a:rPr lang="en-GB"/>
              <a:t>Areas that have an entrance secured should have all entrances to and from that area also secured</a:t>
            </a:r>
            <a:endParaRPr/>
          </a:p>
          <a:p>
            <a:pPr marL="457200" lvl="0" indent="-317500" algn="l" rtl="0">
              <a:spcBef>
                <a:spcPts val="0"/>
              </a:spcBef>
              <a:spcAft>
                <a:spcPts val="0"/>
              </a:spcAft>
              <a:buSzPts val="1400"/>
              <a:buChar char="●"/>
            </a:pPr>
            <a:r>
              <a:rPr lang="en-GB"/>
              <a:t>Cameras should cover an entire area not just a section</a:t>
            </a:r>
            <a:endParaRPr/>
          </a:p>
          <a:p>
            <a:pPr marL="457200" lvl="0" indent="-317500" algn="l" rtl="0">
              <a:spcBef>
                <a:spcPts val="0"/>
              </a:spcBef>
              <a:spcAft>
                <a:spcPts val="0"/>
              </a:spcAft>
              <a:buSzPts val="1400"/>
              <a:buChar char="●"/>
            </a:pPr>
            <a:r>
              <a:rPr lang="en-GB"/>
              <a:t>Check points should be placed at regular intervals (such as card scan points)</a:t>
            </a:r>
            <a:endParaRPr/>
          </a:p>
          <a:p>
            <a:pPr marL="457200" lvl="0" indent="-317500" algn="l" rtl="0">
              <a:spcBef>
                <a:spcPts val="0"/>
              </a:spcBef>
              <a:spcAft>
                <a:spcPts val="0"/>
              </a:spcAft>
              <a:buSzPts val="1400"/>
              <a:buChar char="●"/>
            </a:pPr>
            <a:r>
              <a:rPr lang="en-GB"/>
              <a:t>People should not be afraid to question others that work in the environment (more on this later)</a:t>
            </a:r>
            <a:endParaRPr/>
          </a:p>
          <a:p>
            <a:pPr marL="0" lvl="0" indent="0" algn="l" rtl="0">
              <a:spcBef>
                <a:spcPts val="0"/>
              </a:spcBef>
              <a:spcAft>
                <a:spcPts val="0"/>
              </a:spcAft>
              <a:buNone/>
            </a:pPr>
            <a:endParaRPr/>
          </a:p>
          <a:p>
            <a:pPr marL="0" lvl="0" indent="0" algn="l" rtl="0">
              <a:spcBef>
                <a:spcPts val="0"/>
              </a:spcBef>
              <a:spcAft>
                <a:spcPts val="0"/>
              </a:spcAft>
              <a:buNone/>
            </a:pPr>
            <a:r>
              <a:rPr lang="en-GB"/>
              <a:t>Types of security measures to consider:</a:t>
            </a:r>
            <a:endParaRPr/>
          </a:p>
          <a:p>
            <a:pPr marL="457200" lvl="0" indent="-317500" algn="l" rtl="0">
              <a:spcBef>
                <a:spcPts val="0"/>
              </a:spcBef>
              <a:spcAft>
                <a:spcPts val="0"/>
              </a:spcAft>
              <a:buSzPts val="1400"/>
              <a:buChar char="●"/>
            </a:pPr>
            <a:r>
              <a:rPr lang="en-GB"/>
              <a:t>Access control</a:t>
            </a:r>
            <a:endParaRPr/>
          </a:p>
          <a:p>
            <a:pPr marL="457200" lvl="0" indent="-317500" algn="l" rtl="0">
              <a:spcBef>
                <a:spcPts val="0"/>
              </a:spcBef>
              <a:spcAft>
                <a:spcPts val="0"/>
              </a:spcAft>
              <a:buSzPts val="1400"/>
              <a:buChar char="●"/>
            </a:pPr>
            <a:r>
              <a:rPr lang="en-GB"/>
              <a:t>Surveillance</a:t>
            </a:r>
            <a:endParaRPr/>
          </a:p>
          <a:p>
            <a:pPr marL="457200" lvl="0" indent="-317500" algn="l" rtl="0">
              <a:spcBef>
                <a:spcPts val="0"/>
              </a:spcBef>
              <a:spcAft>
                <a:spcPts val="0"/>
              </a:spcAft>
              <a:buSzPts val="1400"/>
              <a:buChar char="●"/>
            </a:pPr>
            <a:r>
              <a:rPr lang="en-GB"/>
              <a:t>Intrusion detection</a:t>
            </a:r>
            <a:endParaRPr/>
          </a:p>
          <a:p>
            <a:pPr marL="457200" lvl="0" indent="-317500" algn="l" rtl="0">
              <a:spcBef>
                <a:spcPts val="0"/>
              </a:spcBef>
              <a:spcAft>
                <a:spcPts val="0"/>
              </a:spcAft>
              <a:buSzPts val="1400"/>
              <a:buChar char="●"/>
            </a:pPr>
            <a:r>
              <a:rPr lang="en-GB"/>
              <a:t>Security personnel </a:t>
            </a:r>
            <a:endParaRPr/>
          </a:p>
        </p:txBody>
      </p:sp>
      <p:sp>
        <p:nvSpPr>
          <p:cNvPr id="214" name="Google Shape;214;g20428e0346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0428e0346a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0428e0346a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Deter</a:t>
            </a:r>
            <a:endParaRPr/>
          </a:p>
          <a:p>
            <a:pPr marL="0" lvl="0" indent="0" algn="l" rtl="0">
              <a:spcBef>
                <a:spcPts val="0"/>
              </a:spcBef>
              <a:spcAft>
                <a:spcPts val="0"/>
              </a:spcAft>
              <a:buNone/>
            </a:pPr>
            <a:r>
              <a:rPr lang="en-GB"/>
              <a:t>	Implement measures that stop people from attacking before they even try. Examples of this are just including security in the first place, it is often the case that when low level attackers see something like security guards or CCTV cameras they will think again about attacking the establishment. There are more advanced things you can do but the very basics of deterring people is just having some security that people can see. </a:t>
            </a:r>
            <a:endParaRPr/>
          </a:p>
          <a:p>
            <a:pPr marL="457200" lvl="0" indent="-317500" algn="l" rtl="0">
              <a:spcBef>
                <a:spcPts val="0"/>
              </a:spcBef>
              <a:spcAft>
                <a:spcPts val="0"/>
              </a:spcAft>
              <a:buSzPts val="1400"/>
              <a:buChar char="●"/>
            </a:pPr>
            <a:r>
              <a:rPr lang="en-GB"/>
              <a:t>Detect </a:t>
            </a:r>
            <a:endParaRPr/>
          </a:p>
          <a:p>
            <a:pPr marL="0" lvl="0" indent="0" algn="l" rtl="0">
              <a:spcBef>
                <a:spcPts val="0"/>
              </a:spcBef>
              <a:spcAft>
                <a:spcPts val="0"/>
              </a:spcAft>
              <a:buNone/>
            </a:pPr>
            <a:r>
              <a:rPr lang="en-GB"/>
              <a:t>	Making sure that you are monitoring the different security measures that you have put in place so that if something does happen then you are aware of it immediately. Good example of this would be having a security team watching any cameras on site for people who should not be there, making sure that any logs produced by doors are also accessible by security so they can see if there is anything abnormal.</a:t>
            </a:r>
            <a:endParaRPr/>
          </a:p>
          <a:p>
            <a:pPr marL="457200" lvl="0" indent="-317500" algn="l" rtl="0">
              <a:spcBef>
                <a:spcPts val="0"/>
              </a:spcBef>
              <a:spcAft>
                <a:spcPts val="0"/>
              </a:spcAft>
              <a:buSzPts val="1400"/>
              <a:buChar char="●"/>
            </a:pPr>
            <a:r>
              <a:rPr lang="en-GB"/>
              <a:t>Delay</a:t>
            </a:r>
            <a:endParaRPr/>
          </a:p>
          <a:p>
            <a:pPr marL="0" lvl="0" indent="0" algn="l" rtl="0">
              <a:spcBef>
                <a:spcPts val="0"/>
              </a:spcBef>
              <a:spcAft>
                <a:spcPts val="0"/>
              </a:spcAft>
              <a:buNone/>
            </a:pPr>
            <a:r>
              <a:rPr lang="en-GB"/>
              <a:t>	This is where having other security measures in place comes into play. If security sees someone on the camera they need time to get someone over there to talk with the person. Having doors that are secured using key cards would slow them down because if they do not have access they need to ask someone else to get the door for them.</a:t>
            </a:r>
            <a:endParaRPr/>
          </a:p>
          <a:p>
            <a:pPr marL="457200" lvl="0" indent="-317500" algn="l" rtl="0">
              <a:spcBef>
                <a:spcPts val="0"/>
              </a:spcBef>
              <a:spcAft>
                <a:spcPts val="0"/>
              </a:spcAft>
              <a:buSzPts val="1400"/>
              <a:buChar char="●"/>
            </a:pPr>
            <a:r>
              <a:rPr lang="en-GB"/>
              <a:t>Respond/Recover</a:t>
            </a:r>
            <a:endParaRPr/>
          </a:p>
          <a:p>
            <a:pPr marL="0" lvl="0" indent="0" algn="l" rtl="0">
              <a:spcBef>
                <a:spcPts val="0"/>
              </a:spcBef>
              <a:spcAft>
                <a:spcPts val="0"/>
              </a:spcAft>
              <a:buNone/>
            </a:pPr>
            <a:r>
              <a:rPr lang="en-GB"/>
              <a:t>	This is the last stage of the process. Here is how you act with the information you have gathered. As you will see in the image it is often called respond but it is also known as recover depending what type of attack took place. In the case of physical security it will most of the time just be someone responding to what has occurred. </a:t>
            </a:r>
            <a:endParaRPr/>
          </a:p>
          <a:p>
            <a:pPr marL="0" lvl="0" indent="0" algn="l" rtl="0">
              <a:spcBef>
                <a:spcPts val="0"/>
              </a:spcBef>
              <a:spcAft>
                <a:spcPts val="0"/>
              </a:spcAft>
              <a:buNone/>
            </a:pPr>
            <a:endParaRPr/>
          </a:p>
          <a:p>
            <a:pPr marL="0" lvl="0" indent="0" algn="l" rtl="0">
              <a:spcBef>
                <a:spcPts val="0"/>
              </a:spcBef>
              <a:spcAft>
                <a:spcPts val="0"/>
              </a:spcAft>
              <a:buNone/>
            </a:pPr>
            <a:r>
              <a:rPr lang="en-GB"/>
              <a:t>Just something I want to add quickly is that this does not cover security theatre. Which is where something looks like it is making the place more secure but often has not real effect on how secure the place is. A good example of this is the TSA, research has shown that the TSA does not really do anything to stop terrorist attacks. There are links within the references tab if you are interested in learning more about this. </a:t>
            </a:r>
            <a:endParaRPr/>
          </a:p>
        </p:txBody>
      </p:sp>
      <p:sp>
        <p:nvSpPr>
          <p:cNvPr id="222" name="Google Shape;222;g20428e0346a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0428e0346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0428e0346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Layer 6 - lock box two way door</a:t>
            </a:r>
            <a:endParaRPr/>
          </a:p>
          <a:p>
            <a:pPr marL="0" lvl="0" indent="0" algn="l" rtl="0">
              <a:spcBef>
                <a:spcPts val="0"/>
              </a:spcBef>
              <a:spcAft>
                <a:spcPts val="0"/>
              </a:spcAft>
              <a:buNone/>
            </a:pPr>
            <a:endParaRPr/>
          </a:p>
          <a:p>
            <a:pPr marL="0" lvl="0" indent="0" algn="l" rtl="0">
              <a:spcBef>
                <a:spcPts val="0"/>
              </a:spcBef>
              <a:spcAft>
                <a:spcPts val="0"/>
              </a:spcAft>
              <a:buNone/>
            </a:pPr>
            <a:r>
              <a:rPr lang="en-GB"/>
              <a:t>While looking into physical security I came across Google’s data centre security levels and while the video is a good watch if you have the time, it is too long to show in the session so here is just a quick summary. There are 6 total layers in the system.</a:t>
            </a:r>
            <a:endParaRPr/>
          </a:p>
          <a:p>
            <a:pPr marL="457200" lvl="0" indent="-317500" algn="l" rtl="0">
              <a:spcBef>
                <a:spcPts val="0"/>
              </a:spcBef>
              <a:spcAft>
                <a:spcPts val="0"/>
              </a:spcAft>
              <a:buSzPts val="1400"/>
              <a:buChar char="●"/>
            </a:pPr>
            <a:r>
              <a:rPr lang="en-GB"/>
              <a:t>Layer 1 is the property boundaries itself. </a:t>
            </a:r>
            <a:endParaRPr/>
          </a:p>
          <a:p>
            <a:pPr marL="457200" lvl="0" indent="-317500" algn="l" rtl="0">
              <a:spcBef>
                <a:spcPts val="0"/>
              </a:spcBef>
              <a:spcAft>
                <a:spcPts val="0"/>
              </a:spcAft>
              <a:buSzPts val="1400"/>
              <a:buChar char="●"/>
            </a:pPr>
            <a:r>
              <a:rPr lang="en-GB"/>
              <a:t>Layer 2 is made up of smart fencing (fencing is made up of fibre that apparently allows Google to know whether someone is near or touching the fence based on heat), guards on foot &amp; driving around campus, cameras that are thermal, night vision &amp; normal cameras. And for when car try to get access to the campus without authorisation there are crash barriers to stop the car in its tracks. </a:t>
            </a:r>
            <a:endParaRPr/>
          </a:p>
          <a:p>
            <a:pPr marL="457200" lvl="0" indent="-317500" algn="l" rtl="0">
              <a:spcBef>
                <a:spcPts val="0"/>
              </a:spcBef>
              <a:spcAft>
                <a:spcPts val="0"/>
              </a:spcAft>
              <a:buSzPts val="1400"/>
              <a:buChar char="●"/>
            </a:pPr>
            <a:r>
              <a:rPr lang="en-GB"/>
              <a:t>Layer 3 is building access using both ID cards are iris scanners to make sure that the person using the ID is in fact the right person.</a:t>
            </a:r>
            <a:endParaRPr/>
          </a:p>
          <a:p>
            <a:pPr marL="457200" lvl="0" indent="-317500" algn="l" rtl="0">
              <a:spcBef>
                <a:spcPts val="0"/>
              </a:spcBef>
              <a:spcAft>
                <a:spcPts val="0"/>
              </a:spcAft>
              <a:buSzPts val="1400"/>
              <a:buChar char="●"/>
            </a:pPr>
            <a:r>
              <a:rPr lang="en-GB"/>
              <a:t>Layer 4 is the security operations centre (SOC) where all the different security layers of security are monitored. They look at all the information that is being gathered and if something is deemed an anomaly or is wrong then a member of the security team is tasked to investigate what is going on.</a:t>
            </a:r>
            <a:endParaRPr/>
          </a:p>
          <a:p>
            <a:pPr marL="457200" lvl="0" indent="-317500" algn="l" rtl="0">
              <a:spcBef>
                <a:spcPts val="0"/>
              </a:spcBef>
              <a:spcAft>
                <a:spcPts val="0"/>
              </a:spcAft>
              <a:buSzPts val="1400"/>
              <a:buChar char="●"/>
            </a:pPr>
            <a:r>
              <a:rPr lang="en-GB"/>
              <a:t>Layer 5 is a need only access area, it is the data centre floor. There are so few people that have access to this level that is someone is there that shouldn’t be it is known right away and sorted out by security.</a:t>
            </a:r>
            <a:endParaRPr/>
          </a:p>
          <a:p>
            <a:pPr marL="457200" lvl="0" indent="-317500" algn="l" rtl="0">
              <a:spcBef>
                <a:spcPts val="0"/>
              </a:spcBef>
              <a:spcAft>
                <a:spcPts val="0"/>
              </a:spcAft>
              <a:buSzPts val="1400"/>
              <a:buChar char="●"/>
            </a:pPr>
            <a:r>
              <a:rPr lang="en-GB"/>
              <a:t>Layer 6 final layer so security is where drives go to die. Even fewer people have access to this level within Google data centres, it is known at all times who is within this area and what they are doing. Drives are entered into a 2 way lockers system that once locked on one side can only be accessed by the other. </a:t>
            </a:r>
            <a:endParaRPr/>
          </a:p>
        </p:txBody>
      </p:sp>
      <p:sp>
        <p:nvSpPr>
          <p:cNvPr id="230" name="Google Shape;230;g20428e0346a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0428e0346a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0428e0346a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Facebook employees get locked out of their office buildings due to DNS fail.</a:t>
            </a:r>
            <a:endParaRPr/>
          </a:p>
          <a:p>
            <a:pPr marL="0" lvl="0" indent="0" algn="l" rtl="0">
              <a:spcBef>
                <a:spcPts val="0"/>
              </a:spcBef>
              <a:spcAft>
                <a:spcPts val="0"/>
              </a:spcAft>
              <a:buNone/>
            </a:pPr>
            <a:endParaRPr/>
          </a:p>
          <a:p>
            <a:pPr marL="0" lvl="0" indent="0" algn="l" rtl="0">
              <a:spcBef>
                <a:spcPts val="0"/>
              </a:spcBef>
              <a:spcAft>
                <a:spcPts val="0"/>
              </a:spcAft>
              <a:buNone/>
            </a:pPr>
            <a:r>
              <a:rPr lang="en-GB"/>
              <a:t>Does anyone have any other examples of times when building access has failed?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8" name="Google Shape;238;g20428e0346a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0428e0346a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0428e0346a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Now as this is an ethical hacking society I am going to talk about ways in which you can get past the different security mechanisms that we have just talked about. Please remember “Don’t do illegal shit”, this is for educational purposes only and if you are to attempt this please have the permissions of the boss/owner or whoever is the most senior person. Also make sure that even with permission you have it printed out with you while you are undergoing the task.</a:t>
            </a:r>
            <a:endParaRPr/>
          </a:p>
        </p:txBody>
      </p:sp>
      <p:sp>
        <p:nvSpPr>
          <p:cNvPr id="246" name="Google Shape;246;g20428e0346a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2" name="Google Shape;1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2"/>
          <p:cNvSpPr>
            <a:spLocks noGrp="1"/>
          </p:cNvSpPr>
          <p:nvPr>
            <p:ph type="pic" idx="2"/>
          </p:nvPr>
        </p:nvSpPr>
        <p:spPr>
          <a:xfrm>
            <a:off x="5183188" y="987425"/>
            <a:ext cx="6172200" cy="4873625"/>
          </a:xfrm>
          <a:prstGeom prst="rect">
            <a:avLst/>
          </a:prstGeom>
          <a:noFill/>
          <a:ln>
            <a:noFill/>
          </a:ln>
        </p:spPr>
      </p:sp>
      <p:sp>
        <p:nvSpPr>
          <p:cNvPr id="143" name="Google Shape;143;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74000">
              <a:srgbClr val="3A3A3A"/>
            </a:gs>
            <a:gs pos="83000">
              <a:srgbClr val="3A3A3A"/>
            </a:gs>
            <a:gs pos="100000">
              <a:srgbClr val="3A3A3A"/>
            </a:gs>
          </a:gsLst>
          <a:lin ang="5400000" scaled="0"/>
        </a:grad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lockpickinglawyer"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Security_theater" TargetMode="External"/><Relationship Id="rId13" Type="http://schemas.openxmlformats.org/officeDocument/2006/relationships/hyperlink" Target="https://www.businessinsider.com/facebook-employees-no-access-conference-rooms-because-of-outage-2021-10?op=1&amp;r=US&amp;IR=T" TargetMode="External"/><Relationship Id="rId3" Type="http://schemas.openxmlformats.org/officeDocument/2006/relationships/hyperlink" Target="https://www.techtarget.com/searchsecurity/definition/physical-security" TargetMode="External"/><Relationship Id="rId7" Type="http://schemas.openxmlformats.org/officeDocument/2006/relationships/hyperlink" Target="https://futurism.com/the-byte/facebook-employees-have-reportedly-been-locked-out" TargetMode="External"/><Relationship Id="rId12" Type="http://schemas.openxmlformats.org/officeDocument/2006/relationships/hyperlink" Target="https://youtu.be/kd33UVZhnAA"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safetyculture.com/topics/building-security/" TargetMode="External"/><Relationship Id="rId11" Type="http://schemas.openxmlformats.org/officeDocument/2006/relationships/hyperlink" Target="https://libertarianinstitute.org/articles/tsa-airport-security-theater-guide/" TargetMode="External"/><Relationship Id="rId5" Type="http://schemas.openxmlformats.org/officeDocument/2006/relationships/hyperlink" Target="https://www.openpath.com/physical-security-guide" TargetMode="External"/><Relationship Id="rId10" Type="http://schemas.openxmlformats.org/officeDocument/2006/relationships/hyperlink" Target="https://youtu.be/QKEdKdgi2hg" TargetMode="External"/><Relationship Id="rId4" Type="http://schemas.openxmlformats.org/officeDocument/2006/relationships/hyperlink" Target="https://www.protectivesecurity.govt.nz/physical-security/lifecycle/design/apply-good-practices/deter-detect-delay-respond-recover/" TargetMode="External"/><Relationship Id="rId9" Type="http://schemas.openxmlformats.org/officeDocument/2006/relationships/hyperlink" Target="https://www.csoonline.com/article/3544293/5-examples-of-security-theater-and-how-to-spot-them.html" TargetMode="External"/><Relationship Id="rId14" Type="http://schemas.openxmlformats.org/officeDocument/2006/relationships/hyperlink" Target="https://thepostmillennial.com/facebook-outage-ongoing-as-company-scrambles-to-bring-services-back-onlin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kd33UVZhnAA"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20428e0346a_0_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Public Keys</a:t>
            </a:r>
            <a:endParaRPr>
              <a:solidFill>
                <a:schemeClr val="lt1"/>
              </a:solidFill>
            </a:endParaRPr>
          </a:p>
        </p:txBody>
      </p:sp>
      <p:sp>
        <p:nvSpPr>
          <p:cNvPr id="259" name="Google Shape;259;g20428e0346a_0_5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rmAutofit/>
          </a:bodyPr>
          <a:lstStyle/>
          <a:p>
            <a:pPr marL="457200" lvl="0" indent="0" algn="ctr" rtl="0">
              <a:spcBef>
                <a:spcPts val="1000"/>
              </a:spcBef>
              <a:spcAft>
                <a:spcPts val="0"/>
              </a:spcAft>
              <a:buNone/>
            </a:pPr>
            <a:r>
              <a:rPr lang="en-GB" sz="5000">
                <a:solidFill>
                  <a:schemeClr val="lt1"/>
                </a:solidFill>
              </a:rPr>
              <a:t>Best security is obscurity!</a:t>
            </a:r>
            <a:endParaRPr sz="5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0428e0346a_0_6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solidFill>
                <a:schemeClr val="lt1"/>
              </a:solidFill>
            </a:endParaRPr>
          </a:p>
        </p:txBody>
      </p:sp>
      <p:pic>
        <p:nvPicPr>
          <p:cNvPr id="266" name="Google Shape;266;g20428e0346a_0_64"/>
          <p:cNvPicPr preferRelativeResize="0"/>
          <p:nvPr/>
        </p:nvPicPr>
        <p:blipFill rotWithShape="1">
          <a:blip r:embed="rId3">
            <a:alphaModFix/>
          </a:blip>
          <a:srcRect l="15588" t="9302" r="15464" b="15554"/>
          <a:stretch/>
        </p:blipFill>
        <p:spPr>
          <a:xfrm>
            <a:off x="554250" y="123475"/>
            <a:ext cx="4549501" cy="6611026"/>
          </a:xfrm>
          <a:prstGeom prst="rect">
            <a:avLst/>
          </a:prstGeom>
          <a:noFill/>
          <a:ln>
            <a:noFill/>
          </a:ln>
        </p:spPr>
      </p:pic>
      <p:pic>
        <p:nvPicPr>
          <p:cNvPr id="267" name="Google Shape;267;g20428e0346a_0_64"/>
          <p:cNvPicPr preferRelativeResize="0"/>
          <p:nvPr/>
        </p:nvPicPr>
        <p:blipFill>
          <a:blip r:embed="rId4">
            <a:alphaModFix/>
          </a:blip>
          <a:stretch>
            <a:fillRect/>
          </a:stretch>
        </p:blipFill>
        <p:spPr>
          <a:xfrm>
            <a:off x="6272500" y="395988"/>
            <a:ext cx="4549501" cy="60660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0428e0346a_0_10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Lock Picking</a:t>
            </a:r>
            <a:endParaRPr>
              <a:solidFill>
                <a:schemeClr val="lt1"/>
              </a:solidFill>
            </a:endParaRPr>
          </a:p>
        </p:txBody>
      </p:sp>
      <p:sp>
        <p:nvSpPr>
          <p:cNvPr id="274" name="Google Shape;274;g20428e0346a_0_10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r>
              <a:rPr lang="en-GB">
                <a:solidFill>
                  <a:schemeClr val="lt1"/>
                </a:solidFill>
              </a:rPr>
              <a:t>Lock picking lawyer </a:t>
            </a:r>
            <a:endParaRPr>
              <a:solidFill>
                <a:schemeClr val="lt1"/>
              </a:solidFill>
            </a:endParaRPr>
          </a:p>
          <a:p>
            <a:pPr marL="0" lvl="0" indent="0" algn="l" rtl="0">
              <a:spcBef>
                <a:spcPts val="1000"/>
              </a:spcBef>
              <a:spcAft>
                <a:spcPts val="0"/>
              </a:spcAft>
              <a:buNone/>
            </a:pPr>
            <a:r>
              <a:rPr lang="en-GB" sz="3000" u="sng">
                <a:solidFill>
                  <a:schemeClr val="hlink"/>
                </a:solidFill>
                <a:latin typeface="Arial"/>
                <a:ea typeface="Arial"/>
                <a:cs typeface="Arial"/>
                <a:sym typeface="Arial"/>
                <a:hlinkClick r:id="rId3"/>
              </a:rPr>
              <a:t>https://www.youtube.com/@lockpickinglawyer</a:t>
            </a:r>
            <a:endParaRPr sz="4700">
              <a:solidFill>
                <a:schemeClr val="lt1"/>
              </a:solidFill>
            </a:endParaRPr>
          </a:p>
        </p:txBody>
      </p:sp>
      <p:pic>
        <p:nvPicPr>
          <p:cNvPr id="275" name="Google Shape;275;g20428e0346a_0_106"/>
          <p:cNvPicPr preferRelativeResize="0"/>
          <p:nvPr/>
        </p:nvPicPr>
        <p:blipFill>
          <a:blip r:embed="rId4">
            <a:alphaModFix/>
          </a:blip>
          <a:stretch>
            <a:fillRect/>
          </a:stretch>
        </p:blipFill>
        <p:spPr>
          <a:xfrm>
            <a:off x="5516775" y="1690825"/>
            <a:ext cx="5837025" cy="3628425"/>
          </a:xfrm>
          <a:prstGeom prst="rect">
            <a:avLst/>
          </a:prstGeom>
          <a:noFill/>
          <a:ln>
            <a:noFill/>
          </a:ln>
        </p:spPr>
      </p:pic>
      <p:pic>
        <p:nvPicPr>
          <p:cNvPr id="276" name="Google Shape;276;g20428e0346a_0_106"/>
          <p:cNvPicPr preferRelativeResize="0"/>
          <p:nvPr/>
        </p:nvPicPr>
        <p:blipFill>
          <a:blip r:embed="rId5">
            <a:alphaModFix/>
          </a:blip>
          <a:stretch>
            <a:fillRect/>
          </a:stretch>
        </p:blipFill>
        <p:spPr>
          <a:xfrm>
            <a:off x="838200" y="1690825"/>
            <a:ext cx="2953675" cy="295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0428e0346a_0_7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People</a:t>
            </a:r>
            <a:endParaRPr>
              <a:solidFill>
                <a:schemeClr val="lt1"/>
              </a:solidFill>
            </a:endParaRPr>
          </a:p>
        </p:txBody>
      </p:sp>
      <p:sp>
        <p:nvSpPr>
          <p:cNvPr id="283" name="Google Shape;283;g20428e0346a_0_7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0" algn="l" rtl="0">
              <a:spcBef>
                <a:spcPts val="1000"/>
              </a:spcBef>
              <a:spcAft>
                <a:spcPts val="0"/>
              </a:spcAft>
              <a:buNone/>
            </a:pPr>
            <a:endParaRPr>
              <a:solidFill>
                <a:schemeClr val="lt1"/>
              </a:solidFill>
            </a:endParaRPr>
          </a:p>
        </p:txBody>
      </p:sp>
      <p:pic>
        <p:nvPicPr>
          <p:cNvPr id="284" name="Google Shape;284;g20428e0346a_0_70"/>
          <p:cNvPicPr preferRelativeResize="0"/>
          <p:nvPr/>
        </p:nvPicPr>
        <p:blipFill>
          <a:blip r:embed="rId3">
            <a:alphaModFix/>
          </a:blip>
          <a:stretch>
            <a:fillRect/>
          </a:stretch>
        </p:blipFill>
        <p:spPr>
          <a:xfrm>
            <a:off x="6683775" y="2499850"/>
            <a:ext cx="4670024" cy="3502525"/>
          </a:xfrm>
          <a:prstGeom prst="rect">
            <a:avLst/>
          </a:prstGeom>
          <a:noFill/>
          <a:ln>
            <a:noFill/>
          </a:ln>
        </p:spPr>
      </p:pic>
      <p:pic>
        <p:nvPicPr>
          <p:cNvPr id="285" name="Google Shape;285;g20428e0346a_0_70"/>
          <p:cNvPicPr preferRelativeResize="0"/>
          <p:nvPr/>
        </p:nvPicPr>
        <p:blipFill>
          <a:blip r:embed="rId4">
            <a:alphaModFix/>
          </a:blip>
          <a:stretch>
            <a:fillRect/>
          </a:stretch>
        </p:blipFill>
        <p:spPr>
          <a:xfrm>
            <a:off x="838200" y="2499850"/>
            <a:ext cx="5074674" cy="3383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0428e0346a_0_7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Jobs in Physical Security</a:t>
            </a:r>
            <a:endParaRPr>
              <a:solidFill>
                <a:schemeClr val="lt1"/>
              </a:solidFill>
            </a:endParaRPr>
          </a:p>
        </p:txBody>
      </p:sp>
      <p:sp>
        <p:nvSpPr>
          <p:cNvPr id="292" name="Google Shape;292;g20428e0346a_0_7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Clr>
                <a:schemeClr val="lt1"/>
              </a:buClr>
              <a:buSzPts val="1800"/>
              <a:buChar char="●"/>
            </a:pPr>
            <a:r>
              <a:rPr lang="en-GB">
                <a:solidFill>
                  <a:schemeClr val="lt1"/>
                </a:solidFill>
              </a:rPr>
              <a:t>Red Teaming</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0428e0346a_0_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References</a:t>
            </a:r>
            <a:endParaRPr>
              <a:solidFill>
                <a:schemeClr val="lt1"/>
              </a:solidFill>
            </a:endParaRPr>
          </a:p>
        </p:txBody>
      </p:sp>
      <p:sp>
        <p:nvSpPr>
          <p:cNvPr id="299" name="Google Shape;299;g20428e0346a_0_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Clr>
                <a:schemeClr val="lt1"/>
              </a:buClr>
              <a:buSzPts val="2000"/>
              <a:buFont typeface="Calibri"/>
              <a:buChar char="●"/>
            </a:pPr>
            <a:r>
              <a:rPr lang="en-GB" sz="2000" u="sng">
                <a:solidFill>
                  <a:schemeClr val="hlink"/>
                </a:solidFill>
                <a:hlinkClick r:id="rId3"/>
              </a:rPr>
              <a:t>https://www.techtarget.com/searchsecurity/definition/physical-security</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4"/>
              </a:rPr>
              <a:t>https://www.protectivesecurity.govt.nz/physical-security/lifecycle/design/apply-good-practices/deter-detect-delay-respond-recover/</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5"/>
              </a:rPr>
              <a:t>https://www.openpath.com/physical-security-guide</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6"/>
              </a:rPr>
              <a:t>https://safetyculture.com/topics/building-security/</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7"/>
              </a:rPr>
              <a:t>https://futurism.com/the-byte/facebook-employees-have-reportedly-been-locked-out</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8"/>
              </a:rPr>
              <a:t>https://en.wikipedia.org/wiki/Security_theater</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9"/>
              </a:rPr>
              <a:t>https://www.csoonline.com/article/3544293/5-examples-of-security-theater-and-how-to-spot-them.html</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10"/>
              </a:rPr>
              <a:t>https://youtu.be/QKEdKdgi2hg</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11"/>
              </a:rPr>
              <a:t>https://libertarianinstitute.org/articles/tsa-airport-security-theater-guide/</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12"/>
              </a:rPr>
              <a:t>https://youtu.be/kd33UVZhnAA</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13"/>
              </a:rPr>
              <a:t>https://www.businessinsider.com/facebook-employees-no-access-conference-rooms-because-of-outage-2021-10?op=1&amp;r=US&amp;IR=T</a:t>
            </a:r>
            <a:endParaRPr sz="2000">
              <a:solidFill>
                <a:schemeClr val="lt1"/>
              </a:solidFill>
            </a:endParaRPr>
          </a:p>
          <a:p>
            <a:pPr marL="457200" lvl="0" indent="-355600" algn="l" rtl="0">
              <a:spcBef>
                <a:spcPts val="0"/>
              </a:spcBef>
              <a:spcAft>
                <a:spcPts val="0"/>
              </a:spcAft>
              <a:buClr>
                <a:schemeClr val="lt1"/>
              </a:buClr>
              <a:buSzPts val="2000"/>
              <a:buFont typeface="Calibri"/>
              <a:buChar char="●"/>
            </a:pPr>
            <a:r>
              <a:rPr lang="en-GB" sz="2000" u="sng">
                <a:solidFill>
                  <a:schemeClr val="hlink"/>
                </a:solidFill>
                <a:hlinkClick r:id="rId14"/>
              </a:rPr>
              <a:t>https://thepostmillennial.com/facebook-outage-ongoing-as-company-scrambles-to-bring-services-back-online</a:t>
            </a:r>
            <a:endParaRPr sz="2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4"/>
          <p:cNvPicPr preferRelativeResize="0"/>
          <p:nvPr/>
        </p:nvPicPr>
        <p:blipFill rotWithShape="1">
          <a:blip r:embed="rId3">
            <a:alphaModFix/>
          </a:blip>
          <a:srcRect/>
          <a:stretch/>
        </p:blipFill>
        <p:spPr>
          <a:xfrm>
            <a:off x="10838330" y="5233940"/>
            <a:ext cx="1171968" cy="1365943"/>
          </a:xfrm>
          <a:prstGeom prst="rect">
            <a:avLst/>
          </a:prstGeom>
          <a:noFill/>
          <a:ln>
            <a:noFill/>
          </a:ln>
        </p:spPr>
      </p:pic>
      <p:sp>
        <p:nvSpPr>
          <p:cNvPr id="169" name="Google Shape;169;p4"/>
          <p:cNvSpPr txBox="1"/>
          <p:nvPr/>
        </p:nvSpPr>
        <p:spPr>
          <a:xfrm>
            <a:off x="0" y="262715"/>
            <a:ext cx="121920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rgbClr val="FFFFFF"/>
                </a:solidFill>
                <a:latin typeface="Comic Sans MS"/>
                <a:ea typeface="Comic Sans MS"/>
                <a:cs typeface="Comic Sans MS"/>
                <a:sym typeface="Comic Sans MS"/>
              </a:rPr>
              <a:t>Disclaimer</a:t>
            </a:r>
            <a:endParaRPr sz="1400" b="0" i="0" u="none" strike="noStrike" cap="none">
              <a:solidFill>
                <a:srgbClr val="000000"/>
              </a:solidFill>
              <a:latin typeface="Arial"/>
              <a:ea typeface="Arial"/>
              <a:cs typeface="Arial"/>
              <a:sym typeface="Arial"/>
            </a:endParaRPr>
          </a:p>
        </p:txBody>
      </p:sp>
      <p:pic>
        <p:nvPicPr>
          <p:cNvPr id="170" name="Google Shape;170;p4"/>
          <p:cNvPicPr preferRelativeResize="0"/>
          <p:nvPr/>
        </p:nvPicPr>
        <p:blipFill rotWithShape="1">
          <a:blip r:embed="rId4">
            <a:alphaModFix/>
          </a:blip>
          <a:srcRect/>
          <a:stretch/>
        </p:blipFill>
        <p:spPr>
          <a:xfrm>
            <a:off x="4269205" y="1233316"/>
            <a:ext cx="3653588" cy="3653588"/>
          </a:xfrm>
          <a:prstGeom prst="rect">
            <a:avLst/>
          </a:prstGeom>
          <a:noFill/>
          <a:ln>
            <a:noFill/>
          </a:ln>
        </p:spPr>
      </p:pic>
      <p:sp>
        <p:nvSpPr>
          <p:cNvPr id="171" name="Google Shape;171;p4"/>
          <p:cNvSpPr txBox="1"/>
          <p:nvPr/>
        </p:nvSpPr>
        <p:spPr>
          <a:xfrm>
            <a:off x="3047999" y="5233940"/>
            <a:ext cx="63207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Don’t do illegal shit</a:t>
            </a:r>
            <a:endParaRPr sz="1400" b="0" i="0" u="none" strike="noStrike" cap="none">
              <a:solidFill>
                <a:srgbClr val="000000"/>
              </a:solidFill>
              <a:latin typeface="Arial"/>
              <a:ea typeface="Arial"/>
              <a:cs typeface="Arial"/>
              <a:sym typeface="Arial"/>
            </a:endParaRPr>
          </a:p>
        </p:txBody>
      </p:sp>
      <p:pic>
        <p:nvPicPr>
          <p:cNvPr id="172" name="Google Shape;172;p4"/>
          <p:cNvPicPr preferRelativeResize="0"/>
          <p:nvPr/>
        </p:nvPicPr>
        <p:blipFill rotWithShape="1">
          <a:blip r:embed="rId5">
            <a:alphaModFix/>
          </a:blip>
          <a:srcRect l="12814" r="24058"/>
          <a:stretch/>
        </p:blipFill>
        <p:spPr>
          <a:xfrm>
            <a:off x="413925" y="1159825"/>
            <a:ext cx="3269698" cy="3885024"/>
          </a:xfrm>
          <a:prstGeom prst="rect">
            <a:avLst/>
          </a:prstGeom>
          <a:noFill/>
          <a:ln>
            <a:noFill/>
          </a:ln>
        </p:spPr>
      </p:pic>
      <p:pic>
        <p:nvPicPr>
          <p:cNvPr id="173" name="Google Shape;173;p4"/>
          <p:cNvPicPr preferRelativeResize="0"/>
          <p:nvPr/>
        </p:nvPicPr>
        <p:blipFill rotWithShape="1">
          <a:blip r:embed="rId6">
            <a:alphaModFix/>
          </a:blip>
          <a:srcRect l="14408" r="14398"/>
          <a:stretch/>
        </p:blipFill>
        <p:spPr>
          <a:xfrm>
            <a:off x="8508375" y="1705813"/>
            <a:ext cx="2980401" cy="2793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0428e0346a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Physical Security</a:t>
            </a:r>
            <a:endParaRPr>
              <a:solidFill>
                <a:schemeClr val="lt1"/>
              </a:solidFill>
            </a:endParaRPr>
          </a:p>
        </p:txBody>
      </p:sp>
      <p:sp>
        <p:nvSpPr>
          <p:cNvPr id="198" name="Google Shape;198;g20428e0346a_0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GB">
                <a:solidFill>
                  <a:schemeClr val="lt1"/>
                </a:solidFill>
              </a:rPr>
              <a:t>Contents:</a:t>
            </a:r>
            <a:endParaRPr>
              <a:solidFill>
                <a:schemeClr val="lt1"/>
              </a:solidFill>
            </a:endParaRPr>
          </a:p>
          <a:p>
            <a:pPr marL="457200" lvl="0" indent="-342900" algn="l" rtl="0">
              <a:spcBef>
                <a:spcPts val="1000"/>
              </a:spcBef>
              <a:spcAft>
                <a:spcPts val="0"/>
              </a:spcAft>
              <a:buClr>
                <a:schemeClr val="lt1"/>
              </a:buClr>
              <a:buSzPts val="1800"/>
              <a:buChar char="●"/>
            </a:pPr>
            <a:r>
              <a:rPr lang="en-GB">
                <a:solidFill>
                  <a:schemeClr val="lt1"/>
                </a:solidFill>
              </a:rPr>
              <a:t>What is Physical Security</a:t>
            </a:r>
            <a:endParaRPr>
              <a:solidFill>
                <a:schemeClr val="lt1"/>
              </a:solidFill>
            </a:endParaRPr>
          </a:p>
          <a:p>
            <a:pPr marL="457200" lvl="0" indent="-342900" algn="l" rtl="0">
              <a:spcBef>
                <a:spcPts val="0"/>
              </a:spcBef>
              <a:spcAft>
                <a:spcPts val="0"/>
              </a:spcAft>
              <a:buClr>
                <a:schemeClr val="lt1"/>
              </a:buClr>
              <a:buSzPts val="1800"/>
              <a:buChar char="●"/>
            </a:pPr>
            <a:r>
              <a:rPr lang="en-GB">
                <a:solidFill>
                  <a:schemeClr val="lt1"/>
                </a:solidFill>
              </a:rPr>
              <a:t>Building Access (Securing a Building)</a:t>
            </a:r>
            <a:endParaRPr>
              <a:solidFill>
                <a:schemeClr val="lt1"/>
              </a:solidFill>
            </a:endParaRPr>
          </a:p>
          <a:p>
            <a:pPr marL="914400" lvl="1" indent="-342900" algn="l" rtl="0">
              <a:spcBef>
                <a:spcPts val="0"/>
              </a:spcBef>
              <a:spcAft>
                <a:spcPts val="0"/>
              </a:spcAft>
              <a:buClr>
                <a:schemeClr val="lt1"/>
              </a:buClr>
              <a:buSzPts val="1800"/>
              <a:buChar char="○"/>
            </a:pPr>
            <a:r>
              <a:rPr lang="en-GB">
                <a:solidFill>
                  <a:schemeClr val="lt1"/>
                </a:solidFill>
              </a:rPr>
              <a:t>Security Layers</a:t>
            </a:r>
            <a:endParaRPr>
              <a:solidFill>
                <a:schemeClr val="lt1"/>
              </a:solidFill>
            </a:endParaRPr>
          </a:p>
          <a:p>
            <a:pPr marL="457200" lvl="0" indent="-342900" algn="l" rtl="0">
              <a:spcBef>
                <a:spcPts val="0"/>
              </a:spcBef>
              <a:spcAft>
                <a:spcPts val="0"/>
              </a:spcAft>
              <a:buClr>
                <a:schemeClr val="lt1"/>
              </a:buClr>
              <a:buSzPts val="1800"/>
              <a:buChar char="●"/>
            </a:pPr>
            <a:r>
              <a:rPr lang="en-GB">
                <a:solidFill>
                  <a:schemeClr val="lt1"/>
                </a:solidFill>
              </a:rPr>
              <a:t>Bypassing Security (Educational)</a:t>
            </a:r>
            <a:endParaRPr>
              <a:solidFill>
                <a:schemeClr val="lt1"/>
              </a:solidFill>
            </a:endParaRPr>
          </a:p>
          <a:p>
            <a:pPr marL="914400" lvl="1" indent="-342900" algn="l" rtl="0">
              <a:spcBef>
                <a:spcPts val="0"/>
              </a:spcBef>
              <a:spcAft>
                <a:spcPts val="0"/>
              </a:spcAft>
              <a:buClr>
                <a:schemeClr val="lt1"/>
              </a:buClr>
              <a:buSzPts val="1800"/>
              <a:buChar char="○"/>
            </a:pPr>
            <a:r>
              <a:rPr lang="en-GB">
                <a:solidFill>
                  <a:schemeClr val="lt1"/>
                </a:solidFill>
              </a:rPr>
              <a:t>Public Keys</a:t>
            </a:r>
            <a:endParaRPr>
              <a:solidFill>
                <a:schemeClr val="lt1"/>
              </a:solidFill>
            </a:endParaRPr>
          </a:p>
          <a:p>
            <a:pPr marL="914400" lvl="1" indent="-342900" algn="l" rtl="0">
              <a:spcBef>
                <a:spcPts val="0"/>
              </a:spcBef>
              <a:spcAft>
                <a:spcPts val="0"/>
              </a:spcAft>
              <a:buClr>
                <a:schemeClr val="lt1"/>
              </a:buClr>
              <a:buSzPts val="1800"/>
              <a:buChar char="○"/>
            </a:pPr>
            <a:r>
              <a:rPr lang="en-GB">
                <a:solidFill>
                  <a:schemeClr val="lt1"/>
                </a:solidFill>
              </a:rPr>
              <a:t>Lock Picking</a:t>
            </a:r>
            <a:endParaRPr>
              <a:solidFill>
                <a:schemeClr val="lt1"/>
              </a:solidFill>
            </a:endParaRPr>
          </a:p>
          <a:p>
            <a:pPr marL="914400" lvl="1" indent="-342900" algn="l" rtl="0">
              <a:spcBef>
                <a:spcPts val="0"/>
              </a:spcBef>
              <a:spcAft>
                <a:spcPts val="0"/>
              </a:spcAft>
              <a:buClr>
                <a:schemeClr val="lt1"/>
              </a:buClr>
              <a:buSzPts val="1800"/>
              <a:buChar char="○"/>
            </a:pPr>
            <a:r>
              <a:rPr lang="en-GB">
                <a:solidFill>
                  <a:schemeClr val="lt1"/>
                </a:solidFill>
              </a:rPr>
              <a:t>People</a:t>
            </a:r>
            <a:endParaRPr>
              <a:solidFill>
                <a:schemeClr val="lt1"/>
              </a:solidFill>
            </a:endParaRPr>
          </a:p>
          <a:p>
            <a:pPr marL="457200" lvl="0" indent="-342900" algn="l" rtl="0">
              <a:spcBef>
                <a:spcPts val="0"/>
              </a:spcBef>
              <a:spcAft>
                <a:spcPts val="0"/>
              </a:spcAft>
              <a:buClr>
                <a:schemeClr val="lt1"/>
              </a:buClr>
              <a:buSzPts val="1800"/>
              <a:buChar char="●"/>
            </a:pPr>
            <a:r>
              <a:rPr lang="en-GB">
                <a:solidFill>
                  <a:schemeClr val="lt1"/>
                </a:solidFill>
              </a:rPr>
              <a:t>Jobs in Physical Security</a:t>
            </a:r>
            <a:endParaRPr>
              <a:solidFill>
                <a:schemeClr val="lt1"/>
              </a:solidFill>
            </a:endParaRPr>
          </a:p>
          <a:p>
            <a:pPr marL="914400" lvl="1" indent="-342900" algn="l" rtl="0">
              <a:spcBef>
                <a:spcPts val="0"/>
              </a:spcBef>
              <a:spcAft>
                <a:spcPts val="0"/>
              </a:spcAft>
              <a:buClr>
                <a:schemeClr val="lt1"/>
              </a:buClr>
              <a:buSzPts val="1800"/>
              <a:buChar char="○"/>
            </a:pPr>
            <a:r>
              <a:rPr lang="en-GB">
                <a:solidFill>
                  <a:schemeClr val="lt1"/>
                </a:solidFill>
              </a:rPr>
              <a:t>Read Teaming</a:t>
            </a:r>
            <a:endParaRPr>
              <a:solidFill>
                <a:schemeClr val="lt1"/>
              </a:solidFill>
            </a:endParaRPr>
          </a:p>
          <a:p>
            <a:pPr marL="457200" lvl="0" indent="-342900" algn="l" rtl="0">
              <a:spcBef>
                <a:spcPts val="0"/>
              </a:spcBef>
              <a:spcAft>
                <a:spcPts val="0"/>
              </a:spcAft>
              <a:buClr>
                <a:schemeClr val="lt1"/>
              </a:buClr>
              <a:buSzPts val="1800"/>
              <a:buChar char="●"/>
            </a:pPr>
            <a:r>
              <a:rPr lang="en-GB">
                <a:solidFill>
                  <a:schemeClr val="lt1"/>
                </a:solidFill>
              </a:rPr>
              <a:t>References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0428e0346a_0_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What is Physical Security</a:t>
            </a:r>
            <a:endParaRPr>
              <a:solidFill>
                <a:schemeClr val="lt1"/>
              </a:solidFill>
            </a:endParaRPr>
          </a:p>
        </p:txBody>
      </p:sp>
      <p:sp>
        <p:nvSpPr>
          <p:cNvPr id="205" name="Google Shape;205;g20428e0346a_0_12"/>
          <p:cNvSpPr txBox="1">
            <a:spLocks noGrp="1"/>
          </p:cNvSpPr>
          <p:nvPr>
            <p:ph type="body" idx="1"/>
          </p:nvPr>
        </p:nvSpPr>
        <p:spPr>
          <a:xfrm>
            <a:off x="838200" y="1838700"/>
            <a:ext cx="10515600" cy="4351200"/>
          </a:xfrm>
          <a:prstGeom prst="rect">
            <a:avLst/>
          </a:prstGeom>
        </p:spPr>
        <p:txBody>
          <a:bodyPr spcFirstLastPara="1" wrap="square" lIns="91425" tIns="45700" rIns="91425" bIns="45700" anchor="t" anchorCtr="0">
            <a:normAutofit/>
          </a:bodyPr>
          <a:lstStyle/>
          <a:p>
            <a:pPr marL="457200" lvl="0" indent="0" algn="ctr" rtl="0">
              <a:spcBef>
                <a:spcPts val="1000"/>
              </a:spcBef>
              <a:spcAft>
                <a:spcPts val="0"/>
              </a:spcAft>
              <a:buNone/>
            </a:pPr>
            <a:r>
              <a:rPr lang="en-GB">
                <a:solidFill>
                  <a:schemeClr val="lt1"/>
                </a:solidFill>
              </a:rPr>
              <a:t>Task of protecting assets from compromise/harm.</a:t>
            </a:r>
            <a:endParaRPr>
              <a:solidFill>
                <a:schemeClr val="lt1"/>
              </a:solidFill>
            </a:endParaRPr>
          </a:p>
        </p:txBody>
      </p:sp>
      <p:pic>
        <p:nvPicPr>
          <p:cNvPr id="206" name="Google Shape;206;g20428e0346a_0_12"/>
          <p:cNvPicPr preferRelativeResize="0"/>
          <p:nvPr/>
        </p:nvPicPr>
        <p:blipFill rotWithShape="1">
          <a:blip r:embed="rId3">
            <a:alphaModFix/>
          </a:blip>
          <a:srcRect l="28668" t="29470" b="23743"/>
          <a:stretch/>
        </p:blipFill>
        <p:spPr>
          <a:xfrm>
            <a:off x="0" y="3649575"/>
            <a:ext cx="2751650" cy="3208428"/>
          </a:xfrm>
          <a:prstGeom prst="rect">
            <a:avLst/>
          </a:prstGeom>
          <a:noFill/>
          <a:ln>
            <a:noFill/>
          </a:ln>
        </p:spPr>
      </p:pic>
      <p:pic>
        <p:nvPicPr>
          <p:cNvPr id="207" name="Google Shape;207;g20428e0346a_0_12"/>
          <p:cNvPicPr preferRelativeResize="0"/>
          <p:nvPr/>
        </p:nvPicPr>
        <p:blipFill>
          <a:blip r:embed="rId4">
            <a:alphaModFix/>
          </a:blip>
          <a:stretch>
            <a:fillRect/>
          </a:stretch>
        </p:blipFill>
        <p:spPr>
          <a:xfrm>
            <a:off x="0" y="0"/>
            <a:ext cx="2431425" cy="2431425"/>
          </a:xfrm>
          <a:prstGeom prst="rect">
            <a:avLst/>
          </a:prstGeom>
          <a:noFill/>
          <a:ln>
            <a:noFill/>
          </a:ln>
        </p:spPr>
      </p:pic>
      <p:pic>
        <p:nvPicPr>
          <p:cNvPr id="208" name="Google Shape;208;g20428e0346a_0_12"/>
          <p:cNvPicPr preferRelativeResize="0"/>
          <p:nvPr/>
        </p:nvPicPr>
        <p:blipFill>
          <a:blip r:embed="rId5">
            <a:alphaModFix/>
          </a:blip>
          <a:stretch>
            <a:fillRect/>
          </a:stretch>
        </p:blipFill>
        <p:spPr>
          <a:xfrm>
            <a:off x="10110291" y="0"/>
            <a:ext cx="2081708" cy="1690825"/>
          </a:xfrm>
          <a:prstGeom prst="rect">
            <a:avLst/>
          </a:prstGeom>
          <a:noFill/>
          <a:ln>
            <a:noFill/>
          </a:ln>
        </p:spPr>
      </p:pic>
      <p:pic>
        <p:nvPicPr>
          <p:cNvPr id="209" name="Google Shape;209;g20428e0346a_0_12"/>
          <p:cNvPicPr preferRelativeResize="0"/>
          <p:nvPr/>
        </p:nvPicPr>
        <p:blipFill rotWithShape="1">
          <a:blip r:embed="rId6">
            <a:alphaModFix/>
          </a:blip>
          <a:srcRect l="10297" t="14915" b="21640"/>
          <a:stretch/>
        </p:blipFill>
        <p:spPr>
          <a:xfrm>
            <a:off x="9259550" y="5286250"/>
            <a:ext cx="2932449" cy="1571749"/>
          </a:xfrm>
          <a:prstGeom prst="rect">
            <a:avLst/>
          </a:prstGeom>
          <a:noFill/>
          <a:ln>
            <a:noFill/>
          </a:ln>
        </p:spPr>
      </p:pic>
      <p:pic>
        <p:nvPicPr>
          <p:cNvPr id="210" name="Google Shape;210;g20428e0346a_0_12"/>
          <p:cNvPicPr preferRelativeResize="0"/>
          <p:nvPr/>
        </p:nvPicPr>
        <p:blipFill>
          <a:blip r:embed="rId7">
            <a:alphaModFix/>
          </a:blip>
          <a:stretch>
            <a:fillRect/>
          </a:stretch>
        </p:blipFill>
        <p:spPr>
          <a:xfrm>
            <a:off x="3359250" y="2496900"/>
            <a:ext cx="5423525" cy="3609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20428e0346a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Building Access</a:t>
            </a:r>
            <a:endParaRPr>
              <a:solidFill>
                <a:schemeClr val="lt1"/>
              </a:solidFill>
            </a:endParaRPr>
          </a:p>
        </p:txBody>
      </p:sp>
      <p:sp>
        <p:nvSpPr>
          <p:cNvPr id="217" name="Google Shape;217;g20428e0346a_0_31"/>
          <p:cNvSpPr txBox="1">
            <a:spLocks noGrp="1"/>
          </p:cNvSpPr>
          <p:nvPr>
            <p:ph type="body" idx="1"/>
          </p:nvPr>
        </p:nvSpPr>
        <p:spPr>
          <a:xfrm>
            <a:off x="838200" y="1825625"/>
            <a:ext cx="52578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GB" sz="3200">
                <a:solidFill>
                  <a:schemeClr val="lt1"/>
                </a:solidFill>
              </a:rPr>
              <a:t>Security measures:</a:t>
            </a:r>
            <a:endParaRPr sz="3200">
              <a:solidFill>
                <a:schemeClr val="lt1"/>
              </a:solidFill>
            </a:endParaRPr>
          </a:p>
          <a:p>
            <a:pPr marL="457200" lvl="0" indent="-368300" algn="l" rtl="0">
              <a:spcBef>
                <a:spcPts val="1000"/>
              </a:spcBef>
              <a:spcAft>
                <a:spcPts val="0"/>
              </a:spcAft>
              <a:buClr>
                <a:schemeClr val="lt1"/>
              </a:buClr>
              <a:buSzPts val="2200"/>
              <a:buChar char="●"/>
            </a:pPr>
            <a:r>
              <a:rPr lang="en-GB" sz="3200">
                <a:solidFill>
                  <a:schemeClr val="lt1"/>
                </a:solidFill>
              </a:rPr>
              <a:t>Access control</a:t>
            </a:r>
            <a:endParaRPr sz="3200">
              <a:solidFill>
                <a:schemeClr val="lt1"/>
              </a:solidFill>
            </a:endParaRPr>
          </a:p>
          <a:p>
            <a:pPr marL="457200" lvl="0" indent="-368300" algn="l" rtl="0">
              <a:spcBef>
                <a:spcPts val="0"/>
              </a:spcBef>
              <a:spcAft>
                <a:spcPts val="0"/>
              </a:spcAft>
              <a:buClr>
                <a:schemeClr val="lt1"/>
              </a:buClr>
              <a:buSzPts val="2200"/>
              <a:buChar char="●"/>
            </a:pPr>
            <a:r>
              <a:rPr lang="en-GB" sz="3200">
                <a:solidFill>
                  <a:schemeClr val="lt1"/>
                </a:solidFill>
              </a:rPr>
              <a:t>Surveillance</a:t>
            </a:r>
            <a:endParaRPr sz="3200">
              <a:solidFill>
                <a:schemeClr val="lt1"/>
              </a:solidFill>
            </a:endParaRPr>
          </a:p>
          <a:p>
            <a:pPr marL="457200" lvl="0" indent="-368300" algn="l" rtl="0">
              <a:spcBef>
                <a:spcPts val="0"/>
              </a:spcBef>
              <a:spcAft>
                <a:spcPts val="0"/>
              </a:spcAft>
              <a:buClr>
                <a:schemeClr val="lt1"/>
              </a:buClr>
              <a:buSzPts val="2200"/>
              <a:buChar char="●"/>
            </a:pPr>
            <a:r>
              <a:rPr lang="en-GB" sz="3200">
                <a:solidFill>
                  <a:schemeClr val="lt1"/>
                </a:solidFill>
              </a:rPr>
              <a:t>Intrusion detection</a:t>
            </a:r>
            <a:endParaRPr sz="3200">
              <a:solidFill>
                <a:schemeClr val="lt1"/>
              </a:solidFill>
            </a:endParaRPr>
          </a:p>
          <a:p>
            <a:pPr marL="457200" lvl="0" indent="-368300" algn="l" rtl="0">
              <a:spcBef>
                <a:spcPts val="0"/>
              </a:spcBef>
              <a:spcAft>
                <a:spcPts val="0"/>
              </a:spcAft>
              <a:buClr>
                <a:schemeClr val="lt1"/>
              </a:buClr>
              <a:buSzPts val="2200"/>
              <a:buChar char="●"/>
            </a:pPr>
            <a:r>
              <a:rPr lang="en-GB" sz="3200">
                <a:solidFill>
                  <a:schemeClr val="lt1"/>
                </a:solidFill>
              </a:rPr>
              <a:t>Security personnel</a:t>
            </a:r>
            <a:endParaRPr sz="3200">
              <a:solidFill>
                <a:schemeClr val="lt1"/>
              </a:solidFill>
            </a:endParaRPr>
          </a:p>
        </p:txBody>
      </p:sp>
      <p:pic>
        <p:nvPicPr>
          <p:cNvPr id="218" name="Google Shape;218;g20428e0346a_0_31"/>
          <p:cNvPicPr preferRelativeResize="0"/>
          <p:nvPr/>
        </p:nvPicPr>
        <p:blipFill>
          <a:blip r:embed="rId3">
            <a:alphaModFix/>
          </a:blip>
          <a:stretch>
            <a:fillRect/>
          </a:stretch>
        </p:blipFill>
        <p:spPr>
          <a:xfrm>
            <a:off x="4891775" y="1825625"/>
            <a:ext cx="7053599" cy="334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0428e0346a_0_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solidFill>
                <a:schemeClr val="lt1"/>
              </a:solidFill>
            </a:endParaRPr>
          </a:p>
        </p:txBody>
      </p:sp>
      <p:sp>
        <p:nvSpPr>
          <p:cNvPr id="225" name="Google Shape;225;g20428e0346a_0_43"/>
          <p:cNvSpPr txBox="1">
            <a:spLocks noGrp="1"/>
          </p:cNvSpPr>
          <p:nvPr>
            <p:ph type="body" idx="1"/>
          </p:nvPr>
        </p:nvSpPr>
        <p:spPr>
          <a:xfrm>
            <a:off x="838200" y="1825625"/>
            <a:ext cx="3649200" cy="4351200"/>
          </a:xfrm>
          <a:prstGeom prst="rect">
            <a:avLst/>
          </a:prstGeom>
        </p:spPr>
        <p:txBody>
          <a:bodyPr spcFirstLastPara="1" wrap="square" lIns="91425" tIns="45700" rIns="91425" bIns="45700" anchor="t" anchorCtr="0">
            <a:normAutofit/>
          </a:bodyPr>
          <a:lstStyle/>
          <a:p>
            <a:pPr marL="457200" lvl="0" indent="-431800" algn="l" rtl="0">
              <a:spcBef>
                <a:spcPts val="1000"/>
              </a:spcBef>
              <a:spcAft>
                <a:spcPts val="0"/>
              </a:spcAft>
              <a:buClr>
                <a:schemeClr val="lt1"/>
              </a:buClr>
              <a:buSzPts val="3200"/>
              <a:buChar char="●"/>
            </a:pPr>
            <a:r>
              <a:rPr lang="en-GB" sz="3200">
                <a:solidFill>
                  <a:schemeClr val="lt1"/>
                </a:solidFill>
              </a:rPr>
              <a:t>Deter</a:t>
            </a:r>
            <a:endParaRPr sz="3200">
              <a:solidFill>
                <a:schemeClr val="lt1"/>
              </a:solidFill>
            </a:endParaRPr>
          </a:p>
          <a:p>
            <a:pPr marL="0" lvl="0" indent="0" algn="l" rtl="0">
              <a:spcBef>
                <a:spcPts val="1000"/>
              </a:spcBef>
              <a:spcAft>
                <a:spcPts val="0"/>
              </a:spcAft>
              <a:buNone/>
            </a:pPr>
            <a:endParaRPr sz="3200">
              <a:solidFill>
                <a:schemeClr val="lt1"/>
              </a:solidFill>
            </a:endParaRPr>
          </a:p>
          <a:p>
            <a:pPr marL="457200" lvl="0" indent="-431800" algn="l" rtl="0">
              <a:spcBef>
                <a:spcPts val="1000"/>
              </a:spcBef>
              <a:spcAft>
                <a:spcPts val="0"/>
              </a:spcAft>
              <a:buClr>
                <a:schemeClr val="lt1"/>
              </a:buClr>
              <a:buSzPts val="3200"/>
              <a:buChar char="●"/>
            </a:pPr>
            <a:r>
              <a:rPr lang="en-GB" sz="3200">
                <a:solidFill>
                  <a:schemeClr val="lt1"/>
                </a:solidFill>
              </a:rPr>
              <a:t>Detect</a:t>
            </a:r>
            <a:endParaRPr sz="3200">
              <a:solidFill>
                <a:schemeClr val="lt1"/>
              </a:solidFill>
            </a:endParaRPr>
          </a:p>
          <a:p>
            <a:pPr marL="0" lvl="0" indent="0" algn="l" rtl="0">
              <a:spcBef>
                <a:spcPts val="1000"/>
              </a:spcBef>
              <a:spcAft>
                <a:spcPts val="0"/>
              </a:spcAft>
              <a:buNone/>
            </a:pPr>
            <a:endParaRPr sz="3200">
              <a:solidFill>
                <a:schemeClr val="lt1"/>
              </a:solidFill>
            </a:endParaRPr>
          </a:p>
          <a:p>
            <a:pPr marL="457200" lvl="0" indent="-431800" algn="l" rtl="0">
              <a:spcBef>
                <a:spcPts val="1000"/>
              </a:spcBef>
              <a:spcAft>
                <a:spcPts val="0"/>
              </a:spcAft>
              <a:buClr>
                <a:schemeClr val="lt1"/>
              </a:buClr>
              <a:buSzPts val="3200"/>
              <a:buChar char="●"/>
            </a:pPr>
            <a:r>
              <a:rPr lang="en-GB" sz="3200">
                <a:solidFill>
                  <a:schemeClr val="lt1"/>
                </a:solidFill>
              </a:rPr>
              <a:t>Delay</a:t>
            </a:r>
            <a:endParaRPr sz="3200">
              <a:solidFill>
                <a:schemeClr val="lt1"/>
              </a:solidFill>
            </a:endParaRPr>
          </a:p>
          <a:p>
            <a:pPr marL="0" lvl="0" indent="0" algn="l" rtl="0">
              <a:spcBef>
                <a:spcPts val="1000"/>
              </a:spcBef>
              <a:spcAft>
                <a:spcPts val="0"/>
              </a:spcAft>
              <a:buNone/>
            </a:pPr>
            <a:endParaRPr sz="3200">
              <a:solidFill>
                <a:schemeClr val="lt1"/>
              </a:solidFill>
            </a:endParaRPr>
          </a:p>
          <a:p>
            <a:pPr marL="457200" lvl="0" indent="-431800" algn="l" rtl="0">
              <a:spcBef>
                <a:spcPts val="1000"/>
              </a:spcBef>
              <a:spcAft>
                <a:spcPts val="0"/>
              </a:spcAft>
              <a:buClr>
                <a:schemeClr val="lt1"/>
              </a:buClr>
              <a:buSzPts val="3200"/>
              <a:buChar char="●"/>
            </a:pPr>
            <a:r>
              <a:rPr lang="en-GB" sz="3200">
                <a:solidFill>
                  <a:schemeClr val="lt1"/>
                </a:solidFill>
              </a:rPr>
              <a:t>Respond/Recover</a:t>
            </a:r>
            <a:endParaRPr sz="3200">
              <a:solidFill>
                <a:schemeClr val="lt1"/>
              </a:solidFill>
            </a:endParaRPr>
          </a:p>
        </p:txBody>
      </p:sp>
      <p:pic>
        <p:nvPicPr>
          <p:cNvPr id="226" name="Google Shape;226;g20428e0346a_0_43"/>
          <p:cNvPicPr preferRelativeResize="0"/>
          <p:nvPr/>
        </p:nvPicPr>
        <p:blipFill>
          <a:blip r:embed="rId3">
            <a:alphaModFix/>
          </a:blip>
          <a:stretch>
            <a:fillRect/>
          </a:stretch>
        </p:blipFill>
        <p:spPr>
          <a:xfrm>
            <a:off x="4796950" y="1570038"/>
            <a:ext cx="6857198" cy="4862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0428e0346a_0_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Security Layers</a:t>
            </a:r>
            <a:endParaRPr>
              <a:solidFill>
                <a:schemeClr val="lt1"/>
              </a:solidFill>
            </a:endParaRPr>
          </a:p>
        </p:txBody>
      </p:sp>
      <p:sp>
        <p:nvSpPr>
          <p:cNvPr id="233" name="Google Shape;233;g20428e0346a_0_37"/>
          <p:cNvSpPr txBox="1">
            <a:spLocks noGrp="1"/>
          </p:cNvSpPr>
          <p:nvPr>
            <p:ph type="body" idx="1"/>
          </p:nvPr>
        </p:nvSpPr>
        <p:spPr>
          <a:xfrm>
            <a:off x="838200" y="1825625"/>
            <a:ext cx="52578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GB">
                <a:solidFill>
                  <a:schemeClr val="lt1"/>
                </a:solidFill>
              </a:rPr>
              <a:t>Google’s 6 Layer Security System</a:t>
            </a:r>
            <a:endParaRPr>
              <a:solidFill>
                <a:schemeClr val="lt1"/>
              </a:solidFill>
            </a:endParaRPr>
          </a:p>
          <a:p>
            <a:pPr marL="457200" lvl="0" indent="-342900" algn="l" rtl="0">
              <a:spcBef>
                <a:spcPts val="1000"/>
              </a:spcBef>
              <a:spcAft>
                <a:spcPts val="0"/>
              </a:spcAft>
              <a:buClr>
                <a:schemeClr val="lt1"/>
              </a:buClr>
              <a:buSzPts val="1800"/>
              <a:buAutoNum type="arabicPeriod"/>
            </a:pPr>
            <a:r>
              <a:rPr lang="en-GB">
                <a:solidFill>
                  <a:schemeClr val="lt1"/>
                </a:solidFill>
              </a:rPr>
              <a:t>Property boundaries</a:t>
            </a:r>
            <a:endParaRPr>
              <a:solidFill>
                <a:schemeClr val="lt1"/>
              </a:solidFill>
            </a:endParaRPr>
          </a:p>
          <a:p>
            <a:pPr marL="457200" lvl="0" indent="-342900" algn="l" rtl="0">
              <a:spcBef>
                <a:spcPts val="0"/>
              </a:spcBef>
              <a:spcAft>
                <a:spcPts val="0"/>
              </a:spcAft>
              <a:buClr>
                <a:schemeClr val="lt1"/>
              </a:buClr>
              <a:buSzPts val="1800"/>
              <a:buAutoNum type="arabicPeriod"/>
            </a:pPr>
            <a:r>
              <a:rPr lang="en-GB">
                <a:solidFill>
                  <a:schemeClr val="lt1"/>
                </a:solidFill>
              </a:rPr>
              <a:t>Smart fencing, patrol guards, CCTV &amp; crash barriers</a:t>
            </a:r>
            <a:endParaRPr>
              <a:solidFill>
                <a:schemeClr val="lt1"/>
              </a:solidFill>
            </a:endParaRPr>
          </a:p>
          <a:p>
            <a:pPr marL="457200" lvl="0" indent="-342900" algn="l" rtl="0">
              <a:spcBef>
                <a:spcPts val="0"/>
              </a:spcBef>
              <a:spcAft>
                <a:spcPts val="0"/>
              </a:spcAft>
              <a:buClr>
                <a:schemeClr val="lt1"/>
              </a:buClr>
              <a:buSzPts val="1800"/>
              <a:buAutoNum type="arabicPeriod"/>
            </a:pPr>
            <a:r>
              <a:rPr lang="en-GB">
                <a:solidFill>
                  <a:schemeClr val="lt1"/>
                </a:solidFill>
              </a:rPr>
              <a:t>ID cards &amp; iris scanners</a:t>
            </a:r>
            <a:endParaRPr>
              <a:solidFill>
                <a:schemeClr val="lt1"/>
              </a:solidFill>
            </a:endParaRPr>
          </a:p>
          <a:p>
            <a:pPr marL="457200" lvl="0" indent="-342900" algn="l" rtl="0">
              <a:spcBef>
                <a:spcPts val="0"/>
              </a:spcBef>
              <a:spcAft>
                <a:spcPts val="0"/>
              </a:spcAft>
              <a:buClr>
                <a:schemeClr val="lt1"/>
              </a:buClr>
              <a:buSzPts val="1800"/>
              <a:buAutoNum type="arabicPeriod"/>
            </a:pPr>
            <a:r>
              <a:rPr lang="en-GB">
                <a:solidFill>
                  <a:schemeClr val="lt1"/>
                </a:solidFill>
              </a:rPr>
              <a:t>Monitoring</a:t>
            </a:r>
            <a:endParaRPr>
              <a:solidFill>
                <a:schemeClr val="lt1"/>
              </a:solidFill>
            </a:endParaRPr>
          </a:p>
          <a:p>
            <a:pPr marL="457200" lvl="0" indent="-342900" algn="l" rtl="0">
              <a:spcBef>
                <a:spcPts val="0"/>
              </a:spcBef>
              <a:spcAft>
                <a:spcPts val="0"/>
              </a:spcAft>
              <a:buClr>
                <a:schemeClr val="lt1"/>
              </a:buClr>
              <a:buSzPts val="1800"/>
              <a:buAutoNum type="arabicPeriod"/>
            </a:pPr>
            <a:r>
              <a:rPr lang="en-GB">
                <a:solidFill>
                  <a:schemeClr val="lt1"/>
                </a:solidFill>
              </a:rPr>
              <a:t>Need access only</a:t>
            </a:r>
            <a:endParaRPr>
              <a:solidFill>
                <a:schemeClr val="lt1"/>
              </a:solidFill>
            </a:endParaRPr>
          </a:p>
          <a:p>
            <a:pPr marL="457200" lvl="0" indent="-342900" algn="l" rtl="0">
              <a:spcBef>
                <a:spcPts val="0"/>
              </a:spcBef>
              <a:spcAft>
                <a:spcPts val="0"/>
              </a:spcAft>
              <a:buClr>
                <a:schemeClr val="lt1"/>
              </a:buClr>
              <a:buSzPts val="1800"/>
              <a:buAutoNum type="arabicPeriod"/>
            </a:pPr>
            <a:r>
              <a:rPr lang="en-GB">
                <a:solidFill>
                  <a:schemeClr val="lt1"/>
                </a:solidFill>
              </a:rPr>
              <a:t>Two way lock door</a:t>
            </a:r>
            <a:endParaRPr>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r>
              <a:rPr lang="en-GB" u="sng">
                <a:solidFill>
                  <a:schemeClr val="hlink"/>
                </a:solidFill>
                <a:hlinkClick r:id="rId3"/>
              </a:rPr>
              <a:t>https://youtu.be/kd33UVZhnAA</a:t>
            </a:r>
            <a:endParaRPr>
              <a:solidFill>
                <a:schemeClr val="lt1"/>
              </a:solidFill>
            </a:endParaRPr>
          </a:p>
        </p:txBody>
      </p:sp>
      <p:pic>
        <p:nvPicPr>
          <p:cNvPr id="234" name="Google Shape;234;g20428e0346a_0_37"/>
          <p:cNvPicPr preferRelativeResize="0"/>
          <p:nvPr/>
        </p:nvPicPr>
        <p:blipFill>
          <a:blip r:embed="rId4">
            <a:alphaModFix/>
          </a:blip>
          <a:stretch>
            <a:fillRect/>
          </a:stretch>
        </p:blipFill>
        <p:spPr>
          <a:xfrm>
            <a:off x="6096000" y="1800225"/>
            <a:ext cx="5791200" cy="3257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20428e0346a_0_8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Building Access Fail</a:t>
            </a:r>
            <a:endParaRPr>
              <a:solidFill>
                <a:schemeClr val="lt1"/>
              </a:solidFill>
            </a:endParaRPr>
          </a:p>
        </p:txBody>
      </p:sp>
      <p:sp>
        <p:nvSpPr>
          <p:cNvPr id="241" name="Google Shape;241;g20428e0346a_0_89"/>
          <p:cNvSpPr txBox="1">
            <a:spLocks noGrp="1"/>
          </p:cNvSpPr>
          <p:nvPr>
            <p:ph type="body" idx="1"/>
          </p:nvPr>
        </p:nvSpPr>
        <p:spPr>
          <a:xfrm>
            <a:off x="7145825" y="1825625"/>
            <a:ext cx="4208100" cy="43512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None/>
            </a:pPr>
            <a:r>
              <a:rPr lang="en-GB">
                <a:solidFill>
                  <a:schemeClr val="lt1"/>
                </a:solidFill>
              </a:rPr>
              <a:t>Facebook employees are unable to access building due to DNS fail.</a:t>
            </a:r>
            <a:endParaRPr>
              <a:solidFill>
                <a:schemeClr val="lt1"/>
              </a:solidFill>
            </a:endParaRPr>
          </a:p>
        </p:txBody>
      </p:sp>
      <p:pic>
        <p:nvPicPr>
          <p:cNvPr id="242" name="Google Shape;242;g20428e0346a_0_89"/>
          <p:cNvPicPr preferRelativeResize="0"/>
          <p:nvPr/>
        </p:nvPicPr>
        <p:blipFill>
          <a:blip r:embed="rId3">
            <a:alphaModFix/>
          </a:blip>
          <a:stretch>
            <a:fillRect/>
          </a:stretch>
        </p:blipFill>
        <p:spPr>
          <a:xfrm>
            <a:off x="838200" y="1825625"/>
            <a:ext cx="5801600" cy="435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20428e0346a_0_5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GB">
                <a:solidFill>
                  <a:schemeClr val="lt1"/>
                </a:solidFill>
              </a:rPr>
              <a:t>Bypassing Security (Educational)</a:t>
            </a:r>
            <a:endParaRPr>
              <a:solidFill>
                <a:schemeClr val="lt1"/>
              </a:solidFill>
            </a:endParaRPr>
          </a:p>
        </p:txBody>
      </p:sp>
      <p:sp>
        <p:nvSpPr>
          <p:cNvPr id="249" name="Google Shape;249;g20428e0346a_0_5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None/>
            </a:pPr>
            <a:r>
              <a:rPr lang="en-GB" sz="4000">
                <a:solidFill>
                  <a:schemeClr val="lt1"/>
                </a:solidFill>
              </a:rPr>
              <a:t>Don’t do illegal shit!</a:t>
            </a:r>
            <a:endParaRPr sz="4000">
              <a:solidFill>
                <a:schemeClr val="lt1"/>
              </a:solidFill>
            </a:endParaRPr>
          </a:p>
        </p:txBody>
      </p:sp>
      <p:pic>
        <p:nvPicPr>
          <p:cNvPr id="250" name="Google Shape;250;g20428e0346a_0_52"/>
          <p:cNvPicPr preferRelativeResize="0"/>
          <p:nvPr/>
        </p:nvPicPr>
        <p:blipFill>
          <a:blip r:embed="rId3">
            <a:alphaModFix/>
          </a:blip>
          <a:stretch>
            <a:fillRect/>
          </a:stretch>
        </p:blipFill>
        <p:spPr>
          <a:xfrm>
            <a:off x="8242700" y="4338350"/>
            <a:ext cx="3949300" cy="2519650"/>
          </a:xfrm>
          <a:prstGeom prst="rect">
            <a:avLst/>
          </a:prstGeom>
          <a:noFill/>
          <a:ln>
            <a:noFill/>
          </a:ln>
        </p:spPr>
      </p:pic>
      <p:pic>
        <p:nvPicPr>
          <p:cNvPr id="251" name="Google Shape;251;g20428e0346a_0_52"/>
          <p:cNvPicPr preferRelativeResize="0"/>
          <p:nvPr/>
        </p:nvPicPr>
        <p:blipFill>
          <a:blip r:embed="rId4">
            <a:alphaModFix/>
          </a:blip>
          <a:stretch>
            <a:fillRect/>
          </a:stretch>
        </p:blipFill>
        <p:spPr>
          <a:xfrm>
            <a:off x="0" y="4579900"/>
            <a:ext cx="4049951" cy="2278100"/>
          </a:xfrm>
          <a:prstGeom prst="rect">
            <a:avLst/>
          </a:prstGeom>
          <a:noFill/>
          <a:ln>
            <a:noFill/>
          </a:ln>
        </p:spPr>
      </p:pic>
      <p:pic>
        <p:nvPicPr>
          <p:cNvPr id="252" name="Google Shape;252;g20428e0346a_0_52"/>
          <p:cNvPicPr preferRelativeResize="0"/>
          <p:nvPr/>
        </p:nvPicPr>
        <p:blipFill>
          <a:blip r:embed="rId5">
            <a:alphaModFix/>
          </a:blip>
          <a:stretch>
            <a:fillRect/>
          </a:stretch>
        </p:blipFill>
        <p:spPr>
          <a:xfrm>
            <a:off x="9057375" y="1320325"/>
            <a:ext cx="3169723" cy="1775876"/>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2088</Words>
  <Application>Microsoft Macintosh PowerPoint</Application>
  <PresentationFormat>Widescreen</PresentationFormat>
  <Paragraphs>146</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Calibri</vt:lpstr>
      <vt:lpstr>Comic Sans MS</vt:lpstr>
      <vt:lpstr>1_Office Theme</vt:lpstr>
      <vt:lpstr>Office Theme</vt:lpstr>
      <vt:lpstr>PowerPoint Presentation</vt:lpstr>
      <vt:lpstr>PowerPoint Presentation</vt:lpstr>
      <vt:lpstr>Physical Security</vt:lpstr>
      <vt:lpstr>What is Physical Security</vt:lpstr>
      <vt:lpstr>Building Access</vt:lpstr>
      <vt:lpstr>PowerPoint Presentation</vt:lpstr>
      <vt:lpstr>Security Layers</vt:lpstr>
      <vt:lpstr>Building Access Fail</vt:lpstr>
      <vt:lpstr>Bypassing Security (Educational)</vt:lpstr>
      <vt:lpstr>Public Keys</vt:lpstr>
      <vt:lpstr>PowerPoint Presentation</vt:lpstr>
      <vt:lpstr>Lock Picking</vt:lpstr>
      <vt:lpstr>People</vt:lpstr>
      <vt:lpstr>Jobs in Physical Security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Dilan Goodwin</cp:lastModifiedBy>
  <cp:revision>1</cp:revision>
  <dcterms:created xsi:type="dcterms:W3CDTF">2018-05-13T11:45:40Z</dcterms:created>
  <dcterms:modified xsi:type="dcterms:W3CDTF">2023-02-02T14:59:03Z</dcterms:modified>
</cp:coreProperties>
</file>